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74" r:id="rId7"/>
    <p:sldId id="264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59" r:id="rId18"/>
  </p:sldIdLst>
  <p:sldSz cx="9144000" cy="5143500" type="screen16x9"/>
  <p:notesSz cx="6858000" cy="9144000"/>
  <p:defaultTextStyle>
    <a:defPPr>
      <a:defRPr lang="fr-FR"/>
    </a:defPPr>
    <a:lvl1pPr marL="0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09C"/>
    <a:srgbClr val="272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1" autoAdjust="0"/>
    <p:restoredTop sz="96534"/>
  </p:normalViewPr>
  <p:slideViewPr>
    <p:cSldViewPr snapToGrid="0" snapToObjects="1">
      <p:cViewPr varScale="1">
        <p:scale>
          <a:sx n="95" d="100"/>
          <a:sy n="95" d="100"/>
        </p:scale>
        <p:origin x="84" y="9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7EB2F-355E-441B-8BE2-4005944DA8BB}" type="doc">
      <dgm:prSet loTypeId="urn:microsoft.com/office/officeart/2005/8/layout/arrow4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F20DC7D-9725-44C7-A1DB-8D6D73C6F063}">
      <dgm:prSet custT="1"/>
      <dgm:spPr/>
      <dgm:t>
        <a:bodyPr/>
        <a:lstStyle/>
        <a:p>
          <a:pPr algn="just" rtl="0"/>
          <a:r>
            <a:rPr lang="fr-F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Option 1</a:t>
          </a:r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just" rtl="0"/>
          <a:r>
            <a: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élèves jouent en îlots, de 3 à 6 personnes, de façon autonome. Dans l’idéal, un îlot = un adulte. Sinon, les adultes circulent entre les îlots et apportent des compléments d’information.</a:t>
          </a:r>
          <a:endParaRPr lang="fr-F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4F813-5B14-4E2D-9A20-A90462EE41B8}" type="parTrans" cxnId="{9B473EF2-8EC6-43A4-98E0-B3B6C966E484}">
      <dgm:prSet/>
      <dgm:spPr/>
      <dgm:t>
        <a:bodyPr/>
        <a:lstStyle/>
        <a:p>
          <a:endParaRPr lang="fr-FR" sz="28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691A4-8D84-42F8-ADEB-16441CBEB1B1}" type="sibTrans" cxnId="{9B473EF2-8EC6-43A4-98E0-B3B6C966E484}">
      <dgm:prSet/>
      <dgm:spPr/>
      <dgm:t>
        <a:bodyPr/>
        <a:lstStyle/>
        <a:p>
          <a:endParaRPr lang="fr-FR" sz="28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F286C-3C7A-4FA9-924A-73905435DAF0}">
      <dgm:prSet custT="1"/>
      <dgm:spPr/>
      <dgm:t>
        <a:bodyPr/>
        <a:lstStyle/>
        <a:p>
          <a:pPr algn="just" rtl="0"/>
          <a:r>
            <a:rPr lang="fr-F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Option 2 </a:t>
          </a:r>
        </a:p>
        <a:p>
          <a:pPr algn="just" rtl="0"/>
          <a:r>
            <a: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Exploitation collective. Les élèves sont en groupe-classe, assis en cercle ou demi-cercle. Le plateau de jeu est au centre. L’adulte pose les questions du livret et les élèves répondent à tour de rôle, sous forme de jeu coopératif.</a:t>
          </a:r>
          <a:endParaRPr lang="fr-F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1A6C41-7322-439A-80F3-E82AF55AA07B}" type="parTrans" cxnId="{D7213C8C-E344-4C8B-BC0A-9C15DDFDCB8D}">
      <dgm:prSet/>
      <dgm:spPr/>
      <dgm:t>
        <a:bodyPr/>
        <a:lstStyle/>
        <a:p>
          <a:endParaRPr lang="fr-FR" sz="28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61672-40C1-492D-BE97-7A8FAB6778C2}" type="sibTrans" cxnId="{D7213C8C-E344-4C8B-BC0A-9C15DDFDCB8D}">
      <dgm:prSet/>
      <dgm:spPr/>
      <dgm:t>
        <a:bodyPr/>
        <a:lstStyle/>
        <a:p>
          <a:endParaRPr lang="fr-FR" sz="28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2B5AC-A789-430F-B10F-E8C11887D310}" type="pres">
      <dgm:prSet presAssocID="{6FB7EB2F-355E-441B-8BE2-4005944DA8BB}" presName="compositeShape" presStyleCnt="0">
        <dgm:presLayoutVars>
          <dgm:chMax val="2"/>
          <dgm:dir/>
          <dgm:resizeHandles val="exact"/>
        </dgm:presLayoutVars>
      </dgm:prSet>
      <dgm:spPr/>
    </dgm:pt>
    <dgm:pt modelId="{C1147794-3078-4E95-A4E3-7FFECA68FC36}" type="pres">
      <dgm:prSet presAssocID="{7F20DC7D-9725-44C7-A1DB-8D6D73C6F063}" presName="upArrow" presStyleLbl="node1" presStyleIdx="0" presStyleCnt="2"/>
      <dgm:spPr>
        <a:solidFill>
          <a:srgbClr val="3D8998"/>
        </a:solidFill>
      </dgm:spPr>
    </dgm:pt>
    <dgm:pt modelId="{70346231-6B14-4F76-898E-E44ED2AB20BA}" type="pres">
      <dgm:prSet presAssocID="{7F20DC7D-9725-44C7-A1DB-8D6D73C6F063}" presName="upArrowText" presStyleLbl="revTx" presStyleIdx="0" presStyleCnt="2" custScaleX="84420" custScaleY="91357">
        <dgm:presLayoutVars>
          <dgm:chMax val="0"/>
          <dgm:bulletEnabled val="1"/>
        </dgm:presLayoutVars>
      </dgm:prSet>
      <dgm:spPr/>
    </dgm:pt>
    <dgm:pt modelId="{A8939E1B-D7D1-4E8E-A9F0-CB21C2F80727}" type="pres">
      <dgm:prSet presAssocID="{1EDF286C-3C7A-4FA9-924A-73905435DAF0}" presName="downArrow" presStyleLbl="node1" presStyleIdx="1" presStyleCnt="2"/>
      <dgm:spPr>
        <a:solidFill>
          <a:srgbClr val="ADDDDC"/>
        </a:solidFill>
      </dgm:spPr>
    </dgm:pt>
    <dgm:pt modelId="{254FC9C6-F62D-407C-AD9F-52B88DE101C0}" type="pres">
      <dgm:prSet presAssocID="{1EDF286C-3C7A-4FA9-924A-73905435DAF0}" presName="downArrowText" presStyleLbl="revTx" presStyleIdx="1" presStyleCnt="2" custScaleX="93133">
        <dgm:presLayoutVars>
          <dgm:chMax val="0"/>
          <dgm:bulletEnabled val="1"/>
        </dgm:presLayoutVars>
      </dgm:prSet>
      <dgm:spPr/>
    </dgm:pt>
  </dgm:ptLst>
  <dgm:cxnLst>
    <dgm:cxn modelId="{68862960-CFD4-43C8-830E-FDBA07DFD587}" type="presOf" srcId="{7F20DC7D-9725-44C7-A1DB-8D6D73C6F063}" destId="{70346231-6B14-4F76-898E-E44ED2AB20BA}" srcOrd="0" destOrd="0" presId="urn:microsoft.com/office/officeart/2005/8/layout/arrow4"/>
    <dgm:cxn modelId="{27F3B862-5824-4192-A8B0-0BED8CD2A4B1}" type="presOf" srcId="{1EDF286C-3C7A-4FA9-924A-73905435DAF0}" destId="{254FC9C6-F62D-407C-AD9F-52B88DE101C0}" srcOrd="0" destOrd="0" presId="urn:microsoft.com/office/officeart/2005/8/layout/arrow4"/>
    <dgm:cxn modelId="{D7213C8C-E344-4C8B-BC0A-9C15DDFDCB8D}" srcId="{6FB7EB2F-355E-441B-8BE2-4005944DA8BB}" destId="{1EDF286C-3C7A-4FA9-924A-73905435DAF0}" srcOrd="1" destOrd="0" parTransId="{451A6C41-7322-439A-80F3-E82AF55AA07B}" sibTransId="{84A61672-40C1-492D-BE97-7A8FAB6778C2}"/>
    <dgm:cxn modelId="{8D2F69D3-5D51-4839-8D7B-79D903F972F6}" type="presOf" srcId="{6FB7EB2F-355E-441B-8BE2-4005944DA8BB}" destId="{4C52B5AC-A789-430F-B10F-E8C11887D310}" srcOrd="0" destOrd="0" presId="urn:microsoft.com/office/officeart/2005/8/layout/arrow4"/>
    <dgm:cxn modelId="{9B473EF2-8EC6-43A4-98E0-B3B6C966E484}" srcId="{6FB7EB2F-355E-441B-8BE2-4005944DA8BB}" destId="{7F20DC7D-9725-44C7-A1DB-8D6D73C6F063}" srcOrd="0" destOrd="0" parTransId="{1C24F813-5B14-4E2D-9A20-A90462EE41B8}" sibTransId="{5BE691A4-8D84-42F8-ADEB-16441CBEB1B1}"/>
    <dgm:cxn modelId="{853A4D26-3FF8-495F-8012-2A49C04B5D3B}" type="presParOf" srcId="{4C52B5AC-A789-430F-B10F-E8C11887D310}" destId="{C1147794-3078-4E95-A4E3-7FFECA68FC36}" srcOrd="0" destOrd="0" presId="urn:microsoft.com/office/officeart/2005/8/layout/arrow4"/>
    <dgm:cxn modelId="{EB6F6286-4CD2-4DD2-8562-A6AF12969151}" type="presParOf" srcId="{4C52B5AC-A789-430F-B10F-E8C11887D310}" destId="{70346231-6B14-4F76-898E-E44ED2AB20BA}" srcOrd="1" destOrd="0" presId="urn:microsoft.com/office/officeart/2005/8/layout/arrow4"/>
    <dgm:cxn modelId="{A199B9A7-C239-41A9-992B-81A33EE6EDB1}" type="presParOf" srcId="{4C52B5AC-A789-430F-B10F-E8C11887D310}" destId="{A8939E1B-D7D1-4E8E-A9F0-CB21C2F80727}" srcOrd="2" destOrd="0" presId="urn:microsoft.com/office/officeart/2005/8/layout/arrow4"/>
    <dgm:cxn modelId="{F54D4D4C-41EF-42AD-A291-D54061DD7A2D}" type="presParOf" srcId="{4C52B5AC-A789-430F-B10F-E8C11887D310}" destId="{254FC9C6-F62D-407C-AD9F-52B88DE101C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47794-3078-4E95-A4E3-7FFECA68FC36}">
      <dsp:nvSpPr>
        <dsp:cNvPr id="0" name=""/>
        <dsp:cNvSpPr/>
      </dsp:nvSpPr>
      <dsp:spPr>
        <a:xfrm>
          <a:off x="73308" y="0"/>
          <a:ext cx="2274386" cy="1705789"/>
        </a:xfrm>
        <a:prstGeom prst="upArrow">
          <a:avLst/>
        </a:prstGeom>
        <a:solidFill>
          <a:srgbClr val="3D899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346231-6B14-4F76-898E-E44ED2AB20BA}">
      <dsp:nvSpPr>
        <dsp:cNvPr id="0" name=""/>
        <dsp:cNvSpPr/>
      </dsp:nvSpPr>
      <dsp:spPr>
        <a:xfrm>
          <a:off x="2717205" y="73715"/>
          <a:ext cx="3264953" cy="1558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Option 1</a:t>
          </a: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élèves jouent en îlots, de 3 à 6 personnes, de façon autonome. Dans l’idéal, un îlot = un adulte. Sinon, les adultes circulent entre les îlots et apportent des compléments d’information.</a:t>
          </a:r>
          <a:endParaRPr lang="fr-F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7205" y="73715"/>
        <a:ext cx="3264953" cy="1558358"/>
      </dsp:txXfrm>
    </dsp:sp>
    <dsp:sp modelId="{A8939E1B-D7D1-4E8E-A9F0-CB21C2F80727}">
      <dsp:nvSpPr>
        <dsp:cNvPr id="0" name=""/>
        <dsp:cNvSpPr/>
      </dsp:nvSpPr>
      <dsp:spPr>
        <a:xfrm>
          <a:off x="755624" y="1847939"/>
          <a:ext cx="2274386" cy="1705789"/>
        </a:xfrm>
        <a:prstGeom prst="downArrow">
          <a:avLst/>
        </a:prstGeom>
        <a:solidFill>
          <a:srgbClr val="ADDDD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4FC9C6-F62D-407C-AD9F-52B88DE101C0}">
      <dsp:nvSpPr>
        <dsp:cNvPr id="0" name=""/>
        <dsp:cNvSpPr/>
      </dsp:nvSpPr>
      <dsp:spPr>
        <a:xfrm>
          <a:off x="3231033" y="1847939"/>
          <a:ext cx="3601930" cy="1705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Option 2 </a:t>
          </a:r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Exploitation collective. Les élèves sont en groupe-classe, assis en cercle ou demi-cercle. Le plateau de jeu est au centre. L’adulte pose les questions du livret et les élèves répondent à tour de rôle, sous forme de jeu coopératif.</a:t>
          </a:r>
          <a:endParaRPr lang="fr-F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1033" y="1847939"/>
        <a:ext cx="3601930" cy="1705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0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8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8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2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9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0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46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5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e.fr/article/outils-prevention/10-11-2017/jeu-de-loie-non-au-harcelement_301.html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nauharcelement.education.gouv.fr/ressources/concours-non-au-harcelement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FB20840-2A35-F14E-850C-053A54C7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972" y="3037871"/>
            <a:ext cx="6599027" cy="793688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– Fiche pas à pas</a:t>
            </a:r>
          </a:p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 de l’oie « Non Au Harcèlement » Cycle 3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/>
          <p:nvPr/>
        </p:nvCxnSpPr>
        <p:spPr>
          <a:xfrm>
            <a:off x="2457450" y="3105150"/>
            <a:ext cx="0" cy="581025"/>
          </a:xfrm>
          <a:prstGeom prst="line">
            <a:avLst/>
          </a:prstGeom>
          <a:ln w="57150">
            <a:solidFill>
              <a:srgbClr val="272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75" y="188210"/>
            <a:ext cx="1231939" cy="97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1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23857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4" y="2014227"/>
            <a:ext cx="6936240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Déroulé – 30/45 minutes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élèves jouent en autonomie.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L’animateur est présent pour aider à développer les idées des élèves et rebondir sur leurs réponses.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peut solliciter les autres élèves pour compléter la réponse apportée.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Porter une attention spéciale à respecter le temps et l’espace pour que chaque élève puisse prendre la parole et exprimer son opinion.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2385" y="2595966"/>
            <a:ext cx="8179107" cy="3913094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25451" y="124666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4" y="2014227"/>
            <a:ext cx="6697700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/ Bilan – 10/15 minutes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Proposer à un élève de chaque îlot de rapporter à la classe les réponses principales abordées par son groupe.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Demander aux élèves ce qu’ils ont retenu et s’ils ont des questions.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Reprendre les messages clés de la séance pour vérifier les acquis.</a:t>
            </a:r>
          </a:p>
        </p:txBody>
      </p:sp>
    </p:spTree>
    <p:extLst>
      <p:ext uri="{BB962C8B-B14F-4D97-AF65-F5344CB8AC3E}">
        <p14:creationId xmlns:p14="http://schemas.microsoft.com/office/powerpoint/2010/main" val="353971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230618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4" y="2014226"/>
            <a:ext cx="6968044" cy="2619767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 alternative ne nécessite qu’un adulte animateur. Elle permet de :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Développer l’entraide et la capacité à débattre.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Fédérer autour d’un but commun (esprit d’équipe).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Mieux se connaître par le jeu notamment en début d’année.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Prendre conscience de la complémentarité des idées.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contradiction n’est pas forcément source de conflit.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L’enseignant peut être témoin de tous les échanges : plus facile pour assurer un suivi post-activité.</a:t>
            </a: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7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241265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4" y="2014227"/>
            <a:ext cx="7413318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de l’animation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élèves sont en cercle assis sur des chaises.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jeu est au milieu du cercle.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seul pion : on gagne tous ensemble ou personne ne gagne.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Si possible, l’image du plateau est projetée sur tableau blanc pour que tout le monde puisse voir les images.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Avant de commencer, présenter les règles de prise de parole entre élèves, les règles classiques du Jeu de l’Oie ne sont pas utiles ici.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2385" y="2595966"/>
            <a:ext cx="8179107" cy="3913094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8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25451" y="124126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2014227"/>
            <a:ext cx="7612101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utiliser cette version ?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Moins axée sur la vérification des connaissances = plus pertinente en introduction d’un projet de classe.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Par les débats suscités, cette option ne permettra pas d’aller aussi vite qu’avec la version en îlot.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élèves sont davantage guidés = utile face à un groupe peu habitué à agir en autonomie.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Pour dynamiser : demander à deux élèves de faire une mise en scène au centre du cercle, en lien avec la question posée.</a:t>
            </a:r>
          </a:p>
        </p:txBody>
      </p:sp>
    </p:spTree>
    <p:extLst>
      <p:ext uri="{BB962C8B-B14F-4D97-AF65-F5344CB8AC3E}">
        <p14:creationId xmlns:p14="http://schemas.microsoft.com/office/powerpoint/2010/main" val="203313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244687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2014227"/>
            <a:ext cx="7699565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Déroulé type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Présentation de la thématique : définitions des concepts clés sous forme de brainstorming.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Présentation de la manière de débattre : </a:t>
            </a:r>
          </a:p>
          <a:p>
            <a:pPr lvl="1"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Pour chaque tour, un élève lance le dé puis il est le premier à répondre ;</a:t>
            </a:r>
          </a:p>
          <a:p>
            <a:pPr lvl="1"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D’autres élèves peuvent apporter des éléments complémentaires. Importance de l’écoute pour ne pas répéter la même idée.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Au bout du temps de jeu imparti, conclusion collective sur ce que les élèves ont appris / retenu.</a:t>
            </a:r>
          </a:p>
          <a:p>
            <a:pPr algn="just">
              <a:buClr>
                <a:srgbClr val="11B09C"/>
              </a:buClr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7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368482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2125541"/>
            <a:ext cx="7882391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collectif de la séance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Rappeler les messages clés évoqués durant le jeu.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Demander aux élèves ce qu’ils ont retenu de la séance.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Rappeler les ressources utiles (dont le 3018, numéro en cas de cyberviolences, absent du livret, et le 3020, numéro gratuit en cas de harcèlement).</a:t>
            </a:r>
          </a:p>
        </p:txBody>
      </p:sp>
    </p:spTree>
    <p:extLst>
      <p:ext uri="{BB962C8B-B14F-4D97-AF65-F5344CB8AC3E}">
        <p14:creationId xmlns:p14="http://schemas.microsoft.com/office/powerpoint/2010/main" val="158337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CE3A24-A5E8-494D-8359-5A0639F0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8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9A8906-F214-3B4B-9202-723F79DB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718" y="2022095"/>
            <a:ext cx="5786937" cy="1136742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 pédagogique MAE</a:t>
            </a:r>
          </a:p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 de l’Oie « Non  au harcèlement » Cycle 3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>
            <a:cxnSpLocks/>
          </p:cNvCxnSpPr>
          <p:nvPr/>
        </p:nvCxnSpPr>
        <p:spPr>
          <a:xfrm>
            <a:off x="2214464" y="2053467"/>
            <a:ext cx="0" cy="9902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1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6370790" y="3680174"/>
            <a:ext cx="2780960" cy="1406831"/>
            <a:chOff x="3494867" y="202370"/>
            <a:chExt cx="3407547" cy="172380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7" y="202370"/>
              <a:ext cx="3407547" cy="1706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E:\po-alnormand\Mes Documents\Pièces Jointes\trans-2020_logo_MENJS_rv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7" y="1303206"/>
              <a:ext cx="626587" cy="622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904767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du jeu 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2325950"/>
            <a:ext cx="7882391" cy="2068414"/>
          </a:xfrm>
          <a:prstGeom prst="rect">
            <a:avLst/>
          </a:prstGeom>
        </p:spPr>
        <p:txBody>
          <a:bodyPr numCol="2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Sensibiliser aux risques engendrés par le harcèlement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positionner que l’enfant soit victime, auteur ou témoin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Déclencher des échanges entre pairs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Faire réfléchir les élèves sur leur place dans la communauté scolaire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Permettre d’agir de manière responsable </a:t>
            </a: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sujets abordés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Harcèlement /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Cyberharcèlement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Réseaux sociaux 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Discrimination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Respect de l’intimité </a:t>
            </a: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41353" y="1529366"/>
            <a:ext cx="7315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Créé par les élèves du lycée professionnel Salvador Allende de Béthune dans le cadre du prix NAH, cette mallette est produite et diffusée par la MAE.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Elle comprend 5 kits de jeux permettant une exploitation en classe (30 élèves).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51932" y="1108059"/>
            <a:ext cx="1461262" cy="307777"/>
          </a:xfrm>
          <a:prstGeom prst="rect">
            <a:avLst/>
          </a:prstGeom>
          <a:solidFill>
            <a:srgbClr val="11B09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  de société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7193" y="4704889"/>
            <a:ext cx="5973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https://www.mae.fr/article/outils-prevention/10-11-2017/jeu-de-loie-non-au-harcelement_301.html</a:t>
            </a: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3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 de la mallette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803135"/>
            <a:ext cx="7882391" cy="2574000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5 plateaux pour une exploitation en classe avec 30 élèves.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 dés et 6 pions de couleurs différentes.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livret avec les règles, les questions et des éléments de réponses.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10" name="Picture 2" descr="\\076sk006\dossiers communs$\Prevention\2_Thématiques\1_Violences en milieu scolaire\Axe élèves\3 - Cycle 3\jeu de l'oie cycle 3\Visuels\JEU-OIE-COMP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12" y="2953862"/>
            <a:ext cx="3487425" cy="213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3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Règles du jeu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5427853" cy="2574000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joueurs restent discrets durant toute la séance.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livret se décompose en 2 parties : </a:t>
            </a:r>
          </a:p>
          <a:p>
            <a:pPr lvl="1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pour l’animateur / une pour les élèves.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Si le joueur tombe sur une case déjà visitée :</a:t>
            </a:r>
          </a:p>
          <a:p>
            <a:pPr lvl="1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Il doit se rappeler de quoi parlait cette case et le dire à ses camarades.</a:t>
            </a:r>
          </a:p>
          <a:p>
            <a:pPr lvl="1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S’il ne réussit pas, il passe son tour la fois suivante.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Si le joueur tombe sur une oie, il relance les dés.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2" t="13928" r="37370" b="10552"/>
          <a:stretch/>
        </p:blipFill>
        <p:spPr bwMode="auto">
          <a:xfrm>
            <a:off x="6229979" y="1055836"/>
            <a:ext cx="2713054" cy="38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43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76164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graphicFrame>
        <p:nvGraphicFramePr>
          <p:cNvPr id="6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374902"/>
              </p:ext>
            </p:extLst>
          </p:nvPr>
        </p:nvGraphicFramePr>
        <p:xfrm>
          <a:off x="763326" y="1447640"/>
          <a:ext cx="6906272" cy="3553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74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quel cadre l’utiliser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1855207"/>
            <a:ext cx="7882391" cy="2068414"/>
          </a:xfrm>
          <a:prstGeom prst="rect">
            <a:avLst/>
          </a:prstGeom>
        </p:spPr>
        <p:txBody>
          <a:bodyPr numCol="2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?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Pour introduire une séquence sur les violences en milieu scolaire.</a:t>
            </a:r>
          </a:p>
          <a:p>
            <a:pPr marL="0" indent="0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fin de séquence, faire un bilan pour vérifier la bonne compréhension et l’acquisition des notions clés sur le harcèlement. </a:t>
            </a: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?</a:t>
            </a:r>
          </a:p>
          <a:p>
            <a:pPr marL="0" indent="0" algn="just">
              <a:buClr>
                <a:srgbClr val="11B09C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Pour sensibiliser les élèves aux violences en milieu scolaire et au harcèlement.</a:t>
            </a:r>
          </a:p>
          <a:p>
            <a:pPr marL="0" indent="0" algn="just">
              <a:buClr>
                <a:srgbClr val="11B09C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Apprendre à reconnaître des situations de harcèlement, connaître les personnes ressources et agir.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076sk006\dossiers communs$\Prevention\2_Thématiques\1_Violences en milieu scolaire\Axe élèves\3 - Cycle 3\jeu de l'oie cycle 3\Visuels\PLATEAU-JEU-OIE-LIVRET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4" y="3446253"/>
            <a:ext cx="2747074" cy="16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6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11945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4" y="1855206"/>
            <a:ext cx="7071412" cy="2619767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10/15 minutes</a:t>
            </a:r>
          </a:p>
          <a:p>
            <a:pPr algn="just">
              <a:buClr>
                <a:srgbClr val="11B09C"/>
              </a:buClr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Organiser la salle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(de préférence en amont) pour former des îlots.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présenter. Poser le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cadre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de l’animation (respect, écoute).</a:t>
            </a:r>
          </a:p>
          <a:p>
            <a:pPr algn="just">
              <a:buClr>
                <a:srgbClr val="11B09C"/>
              </a:buClr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Introduire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le thème :</a:t>
            </a:r>
          </a:p>
          <a:p>
            <a:pPr lvl="1"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Définir ensemble : types de violences, harcèlement et l’importance d’en parler (vidéo introductive, en option).</a:t>
            </a:r>
          </a:p>
          <a:p>
            <a:pPr algn="just">
              <a:buClr>
                <a:srgbClr val="11B09C"/>
              </a:buClr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Expliquer les règles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puis dans chaque groupe d’élèves (respecter la mixité), désigner :</a:t>
            </a:r>
          </a:p>
          <a:p>
            <a:pPr lvl="1"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maître du jeu ;</a:t>
            </a:r>
          </a:p>
          <a:p>
            <a:pPr lvl="1"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personne responsable de la prise de note des réponses.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7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254611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Vidéos introductives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2014227"/>
            <a:ext cx="8341873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Explorer le site Non au harcèlement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nombreuses vidéos lauréates du concours sont en accès libre.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Choisir une vidéo avec laquelle l’animateur est à l’aise afin d’introduire la séance et les notions clés.</a:t>
            </a:r>
          </a:p>
        </p:txBody>
      </p:sp>
      <p:pic>
        <p:nvPicPr>
          <p:cNvPr id="6" name="Picture 5" descr="Harcèlement à l'école : le 3020 est un dispositif de l'EPE-IDF à votre  disposition | Parents Parisie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99" y="3486184"/>
            <a:ext cx="3868185" cy="15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794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1113</Words>
  <Application>Microsoft Office PowerPoint</Application>
  <PresentationFormat>Affichage à l'écran (16:9)</PresentationFormat>
  <Paragraphs>113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Delphine ABECASSIS</cp:lastModifiedBy>
  <cp:revision>44</cp:revision>
  <cp:lastPrinted>2021-09-13T08:55:17Z</cp:lastPrinted>
  <dcterms:created xsi:type="dcterms:W3CDTF">2021-09-13T08:09:15Z</dcterms:created>
  <dcterms:modified xsi:type="dcterms:W3CDTF">2021-09-28T12:45:32Z</dcterms:modified>
</cp:coreProperties>
</file>