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5143500" type="screen16x9"/>
  <p:notesSz cx="6858000" cy="9144000"/>
  <p:defaultTextStyle>
    <a:defPPr>
      <a:defRPr lang="fr-FR"/>
    </a:defPPr>
    <a:lvl1pPr marL="0" algn="l" defTabSz="715792" rtl="0" eaLnBrk="1" latinLnBrk="0" hangingPunct="1">
      <a:defRPr sz="1409" kern="1200">
        <a:solidFill>
          <a:schemeClr val="tx1"/>
        </a:solidFill>
        <a:latin typeface="+mn-lt"/>
        <a:ea typeface="+mn-ea"/>
        <a:cs typeface="+mn-cs"/>
      </a:defRPr>
    </a:lvl1pPr>
    <a:lvl2pPr marL="357896" algn="l" defTabSz="715792" rtl="0" eaLnBrk="1" latinLnBrk="0" hangingPunct="1">
      <a:defRPr sz="1409" kern="1200">
        <a:solidFill>
          <a:schemeClr val="tx1"/>
        </a:solidFill>
        <a:latin typeface="+mn-lt"/>
        <a:ea typeface="+mn-ea"/>
        <a:cs typeface="+mn-cs"/>
      </a:defRPr>
    </a:lvl2pPr>
    <a:lvl3pPr marL="715792" algn="l" defTabSz="715792" rtl="0" eaLnBrk="1" latinLnBrk="0" hangingPunct="1">
      <a:defRPr sz="1409" kern="1200">
        <a:solidFill>
          <a:schemeClr val="tx1"/>
        </a:solidFill>
        <a:latin typeface="+mn-lt"/>
        <a:ea typeface="+mn-ea"/>
        <a:cs typeface="+mn-cs"/>
      </a:defRPr>
    </a:lvl3pPr>
    <a:lvl4pPr marL="1073688" algn="l" defTabSz="715792" rtl="0" eaLnBrk="1" latinLnBrk="0" hangingPunct="1">
      <a:defRPr sz="1409" kern="1200">
        <a:solidFill>
          <a:schemeClr val="tx1"/>
        </a:solidFill>
        <a:latin typeface="+mn-lt"/>
        <a:ea typeface="+mn-ea"/>
        <a:cs typeface="+mn-cs"/>
      </a:defRPr>
    </a:lvl4pPr>
    <a:lvl5pPr marL="1431585" algn="l" defTabSz="715792" rtl="0" eaLnBrk="1" latinLnBrk="0" hangingPunct="1">
      <a:defRPr sz="1409" kern="1200">
        <a:solidFill>
          <a:schemeClr val="tx1"/>
        </a:solidFill>
        <a:latin typeface="+mn-lt"/>
        <a:ea typeface="+mn-ea"/>
        <a:cs typeface="+mn-cs"/>
      </a:defRPr>
    </a:lvl5pPr>
    <a:lvl6pPr marL="1789481" algn="l" defTabSz="715792" rtl="0" eaLnBrk="1" latinLnBrk="0" hangingPunct="1">
      <a:defRPr sz="1409" kern="1200">
        <a:solidFill>
          <a:schemeClr val="tx1"/>
        </a:solidFill>
        <a:latin typeface="+mn-lt"/>
        <a:ea typeface="+mn-ea"/>
        <a:cs typeface="+mn-cs"/>
      </a:defRPr>
    </a:lvl6pPr>
    <a:lvl7pPr marL="2147377" algn="l" defTabSz="715792" rtl="0" eaLnBrk="1" latinLnBrk="0" hangingPunct="1">
      <a:defRPr sz="1409" kern="1200">
        <a:solidFill>
          <a:schemeClr val="tx1"/>
        </a:solidFill>
        <a:latin typeface="+mn-lt"/>
        <a:ea typeface="+mn-ea"/>
        <a:cs typeface="+mn-cs"/>
      </a:defRPr>
    </a:lvl7pPr>
    <a:lvl8pPr marL="2505273" algn="l" defTabSz="715792" rtl="0" eaLnBrk="1" latinLnBrk="0" hangingPunct="1">
      <a:defRPr sz="1409" kern="1200">
        <a:solidFill>
          <a:schemeClr val="tx1"/>
        </a:solidFill>
        <a:latin typeface="+mn-lt"/>
        <a:ea typeface="+mn-ea"/>
        <a:cs typeface="+mn-cs"/>
      </a:defRPr>
    </a:lvl8pPr>
    <a:lvl9pPr marL="2863169" algn="l" defTabSz="715792"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471"/>
    <a:srgbClr val="11B0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4"/>
    <p:restoredTop sz="96534"/>
  </p:normalViewPr>
  <p:slideViewPr>
    <p:cSldViewPr snapToGrid="0" snapToObjects="1">
      <p:cViewPr>
        <p:scale>
          <a:sx n="109" d="100"/>
          <a:sy n="109" d="100"/>
        </p:scale>
        <p:origin x="-570"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104720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426028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304988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31437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F9098D3A-EF32-114A-BDE6-D8B5F57C8278}" type="datetimeFigureOut">
              <a:rPr lang="fr-FR" smtClean="0"/>
              <a:t>14/09/2021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173472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098D3A-EF32-114A-BDE6-D8B5F57C8278}" type="datetimeFigureOut">
              <a:rPr lang="fr-FR" smtClean="0"/>
              <a:t>14/09/2021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3647948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F9098D3A-EF32-114A-BDE6-D8B5F57C8278}" type="datetimeFigureOut">
              <a:rPr lang="fr-FR" smtClean="0"/>
              <a:t>14/09/2021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95186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9098D3A-EF32-114A-BDE6-D8B5F57C8278}" type="datetimeFigureOut">
              <a:rPr lang="fr-FR" smtClean="0"/>
              <a:t>14/09/2021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205460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98D3A-EF32-114A-BDE6-D8B5F57C8278}" type="datetimeFigureOut">
              <a:rPr lang="fr-FR" smtClean="0"/>
              <a:t>14/09/2021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217146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098D3A-EF32-114A-BDE6-D8B5F57C8278}" type="datetimeFigureOut">
              <a:rPr lang="fr-FR" smtClean="0"/>
              <a:t>14/09/2021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22606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F9098D3A-EF32-114A-BDE6-D8B5F57C8278}" type="datetimeFigureOut">
              <a:rPr lang="fr-FR" smtClean="0"/>
              <a:t>14/09/2021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E95294D-F4D6-0345-813A-A7F385919D88}" type="slidenum">
              <a:rPr lang="fr-FR" smtClean="0"/>
              <a:t>‹N°›</a:t>
            </a:fld>
            <a:endParaRPr lang="fr-FR"/>
          </a:p>
        </p:txBody>
      </p:sp>
    </p:spTree>
    <p:extLst>
      <p:ext uri="{BB962C8B-B14F-4D97-AF65-F5344CB8AC3E}">
        <p14:creationId xmlns:p14="http://schemas.microsoft.com/office/powerpoint/2010/main" val="41154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9098D3A-EF32-114A-BDE6-D8B5F57C8278}" type="datetimeFigureOut">
              <a:rPr lang="fr-FR" smtClean="0"/>
              <a:t>14/09/2021</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95294D-F4D6-0345-813A-A7F385919D88}" type="slidenum">
              <a:rPr lang="fr-FR" smtClean="0"/>
              <a:t>‹N°›</a:t>
            </a:fld>
            <a:endParaRPr lang="fr-FR"/>
          </a:p>
        </p:txBody>
      </p:sp>
    </p:spTree>
    <p:extLst>
      <p:ext uri="{BB962C8B-B14F-4D97-AF65-F5344CB8AC3E}">
        <p14:creationId xmlns:p14="http://schemas.microsoft.com/office/powerpoint/2010/main" val="2883513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4FB20840-2A35-F14E-850C-053A54C73D5D}"/>
              </a:ext>
            </a:extLst>
          </p:cNvPr>
          <p:cNvPicPr>
            <a:picLocks noChangeAspect="1"/>
          </p:cNvPicPr>
          <p:nvPr/>
        </p:nvPicPr>
        <p:blipFill>
          <a:blip r:embed="rId2"/>
          <a:stretch>
            <a:fillRect/>
          </a:stretch>
        </p:blipFill>
        <p:spPr>
          <a:xfrm>
            <a:off x="0" y="0"/>
            <a:ext cx="9144000" cy="5143500"/>
          </a:xfrm>
          <a:prstGeom prst="rect">
            <a:avLst/>
          </a:prstGeom>
        </p:spPr>
      </p:pic>
      <p:sp>
        <p:nvSpPr>
          <p:cNvPr id="4" name="Sous-titre 3">
            <a:extLst>
              <a:ext uri="{FF2B5EF4-FFF2-40B4-BE49-F238E27FC236}">
                <a16:creationId xmlns:a16="http://schemas.microsoft.com/office/drawing/2014/main" xmlns="" id="{4D2143E1-957F-DE45-B3AD-DD232AB254F9}"/>
              </a:ext>
            </a:extLst>
          </p:cNvPr>
          <p:cNvSpPr>
            <a:spLocks noGrp="1"/>
          </p:cNvSpPr>
          <p:nvPr>
            <p:ph type="subTitle" idx="1"/>
          </p:nvPr>
        </p:nvSpPr>
        <p:spPr>
          <a:xfrm>
            <a:off x="2544972" y="3037871"/>
            <a:ext cx="6599027" cy="793688"/>
          </a:xfrm>
        </p:spPr>
        <p:txBody>
          <a:bodyPr>
            <a:normAutofit lnSpcReduction="10000"/>
          </a:bodyPr>
          <a:lstStyle/>
          <a:p>
            <a:pPr algn="l"/>
            <a:r>
              <a:rPr lang="fr-FR" sz="2400" b="1" dirty="0" smtClean="0">
                <a:solidFill>
                  <a:srgbClr val="272471"/>
                </a:solidFill>
                <a:latin typeface="Arial" panose="020B0604020202020204" pitchFamily="34" charset="0"/>
                <a:cs typeface="Arial" panose="020B0604020202020204" pitchFamily="34" charset="0"/>
              </a:rPr>
              <a:t>Ressources pédagogiques Cycle 2 </a:t>
            </a:r>
          </a:p>
          <a:p>
            <a:pPr algn="l"/>
            <a:r>
              <a:rPr lang="fr-FR" sz="2400" b="1" dirty="0" smtClean="0">
                <a:solidFill>
                  <a:srgbClr val="272471"/>
                </a:solidFill>
                <a:latin typeface="Arial" panose="020B0604020202020204" pitchFamily="34" charset="0"/>
                <a:cs typeface="Arial" panose="020B0604020202020204" pitchFamily="34" charset="0"/>
              </a:rPr>
              <a:t>crédits AROEVEN – MENJS</a:t>
            </a:r>
            <a:endParaRPr lang="fr-FR" sz="2400" b="1" dirty="0">
              <a:solidFill>
                <a:srgbClr val="272471"/>
              </a:solidFill>
              <a:latin typeface="Arial" panose="020B0604020202020204" pitchFamily="34" charset="0"/>
              <a:cs typeface="Arial" panose="020B0604020202020204" pitchFamily="34" charset="0"/>
            </a:endParaRPr>
          </a:p>
        </p:txBody>
      </p:sp>
      <p:cxnSp>
        <p:nvCxnSpPr>
          <p:cNvPr id="11" name="Connecteur droit 10">
            <a:extLst>
              <a:ext uri="{FF2B5EF4-FFF2-40B4-BE49-F238E27FC236}">
                <a16:creationId xmlns:a16="http://schemas.microsoft.com/office/drawing/2014/main" xmlns="" id="{B4811FB6-2F8F-BE49-8791-61C07968B74E}"/>
              </a:ext>
            </a:extLst>
          </p:cNvPr>
          <p:cNvCxnSpPr/>
          <p:nvPr/>
        </p:nvCxnSpPr>
        <p:spPr>
          <a:xfrm>
            <a:off x="2457450" y="3105150"/>
            <a:ext cx="0" cy="581025"/>
          </a:xfrm>
          <a:prstGeom prst="line">
            <a:avLst/>
          </a:prstGeom>
          <a:ln w="57150">
            <a:solidFill>
              <a:srgbClr val="2724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31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097" y="1268016"/>
            <a:ext cx="6991350" cy="632290"/>
          </a:xfrm>
        </p:spPr>
        <p:txBody>
          <a:bodyPr>
            <a:normAutofit fontScale="90000"/>
          </a:bodyPr>
          <a:lstStyle/>
          <a:p>
            <a:r>
              <a:rPr lang="fr-FR" dirty="0"/>
              <a:t>COMPRENDRE LES MOTS ET LES MAUX DU HARCELEMENT – CYCLE </a:t>
            </a:r>
            <a:r>
              <a:rPr lang="fr-FR" dirty="0" smtClean="0"/>
              <a:t>2 – SEANCE 3</a:t>
            </a:r>
            <a:endParaRPr lang="fr-FR" dirty="0"/>
          </a:p>
        </p:txBody>
      </p:sp>
      <p:sp>
        <p:nvSpPr>
          <p:cNvPr id="3" name="Espace réservé du contenu 2"/>
          <p:cNvSpPr>
            <a:spLocks noGrp="1"/>
          </p:cNvSpPr>
          <p:nvPr>
            <p:ph idx="1"/>
          </p:nvPr>
        </p:nvSpPr>
        <p:spPr>
          <a:xfrm>
            <a:off x="330926" y="2072639"/>
            <a:ext cx="7302681" cy="2330903"/>
          </a:xfrm>
        </p:spPr>
        <p:txBody>
          <a:bodyPr>
            <a:normAutofit fontScale="77500" lnSpcReduction="20000"/>
          </a:bodyPr>
          <a:lstStyle/>
          <a:p>
            <a:pPr marL="0" indent="0">
              <a:buNone/>
            </a:pPr>
            <a:r>
              <a:rPr lang="fr-FR" sz="1700" b="1" dirty="0">
                <a:solidFill>
                  <a:srgbClr val="00B0F0"/>
                </a:solidFill>
              </a:rPr>
              <a:t>Si je prenais ta place </a:t>
            </a:r>
            <a:endParaRPr lang="fr-FR" sz="1700" dirty="0">
              <a:solidFill>
                <a:srgbClr val="00B0F0"/>
              </a:solidFill>
            </a:endParaRPr>
          </a:p>
          <a:p>
            <a:r>
              <a:rPr lang="fr-FR" sz="1700" dirty="0"/>
              <a:t>L’enseignant </a:t>
            </a:r>
            <a:r>
              <a:rPr lang="fr-FR" sz="1700" dirty="0"/>
              <a:t>raconte une histoire aux élèves :</a:t>
            </a:r>
          </a:p>
          <a:p>
            <a:pPr marL="0" indent="0">
              <a:buNone/>
            </a:pPr>
            <a:r>
              <a:rPr lang="fr-FR" sz="1700" i="1" dirty="0"/>
              <a:t>Lola et Mathilde, sont élèves en CE1, elles sont amies depuis la maternelle. Depuis une semaine, Lola ne parle plus beaucoup à Mathilde. Elle a trouvé une autre amie, Céline et elle s’amuse bien avec cette nouvelle amie. Chaque soir, lorsqu’elle sort de l’école, elle insulte Mathilde, lui tire les cheveux, lui prend son cartable. Maxence a remarqué ce qui se passe entre Lola et Mathilde.</a:t>
            </a:r>
            <a:endParaRPr lang="fr-FR" sz="1700" dirty="0"/>
          </a:p>
          <a:p>
            <a:r>
              <a:rPr lang="fr-FR" sz="1700" dirty="0"/>
              <a:t>L’enseignant interroge les élèves : </a:t>
            </a:r>
          </a:p>
          <a:p>
            <a:pPr lvl="0"/>
            <a:r>
              <a:rPr lang="fr-FR" sz="1700" dirty="0"/>
              <a:t>Qu’avez-vous compris de l’histoire ? Que font les élèves dans cette histoire ?</a:t>
            </a:r>
          </a:p>
          <a:p>
            <a:pPr lvl="0"/>
            <a:r>
              <a:rPr lang="fr-FR" sz="1700" dirty="0"/>
              <a:t>A votre avis, que ressentent Lola, Mathilde, Céline, et Maxence ?</a:t>
            </a:r>
          </a:p>
          <a:p>
            <a:pPr lvl="0"/>
            <a:r>
              <a:rPr lang="fr-FR" sz="1700" dirty="0"/>
              <a:t>Qui aurait –pu aider Lola ? Comment ? </a:t>
            </a:r>
          </a:p>
          <a:p>
            <a:r>
              <a:rPr lang="fr-FR" sz="1700" dirty="0"/>
              <a:t>L’enseignant garde une trace des réponses des élèves pour la séquence suivante. </a:t>
            </a:r>
          </a:p>
          <a:p>
            <a:endParaRPr lang="fr-FR" dirty="0"/>
          </a:p>
        </p:txBody>
      </p:sp>
      <p:pic>
        <p:nvPicPr>
          <p:cNvPr id="6" name="Image 5">
            <a:extLst>
              <a:ext uri="{FF2B5EF4-FFF2-40B4-BE49-F238E27FC236}">
                <a16:creationId xmlns:a16="http://schemas.microsoft.com/office/drawing/2014/main" xmlns=""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2724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5063" y="1096327"/>
            <a:ext cx="7149737" cy="771185"/>
          </a:xfrm>
        </p:spPr>
        <p:txBody>
          <a:bodyPr>
            <a:normAutofit fontScale="90000"/>
          </a:bodyPr>
          <a:lstStyle/>
          <a:p>
            <a:r>
              <a:rPr lang="fr-FR" dirty="0"/>
              <a:t>COMPRENDRE LES MOTS ET LES MAUX DU HARCELEMENT – CYCLE </a:t>
            </a:r>
            <a:r>
              <a:rPr lang="fr-FR" dirty="0" smtClean="0"/>
              <a:t>2 –SEANCE 4</a:t>
            </a:r>
            <a:endParaRPr lang="fr-FR" dirty="0"/>
          </a:p>
        </p:txBody>
      </p:sp>
      <p:sp>
        <p:nvSpPr>
          <p:cNvPr id="3" name="Espace réservé du contenu 2"/>
          <p:cNvSpPr>
            <a:spLocks noGrp="1"/>
          </p:cNvSpPr>
          <p:nvPr>
            <p:ph idx="1"/>
          </p:nvPr>
        </p:nvSpPr>
        <p:spPr>
          <a:xfrm>
            <a:off x="628650" y="2081349"/>
            <a:ext cx="6869430" cy="2490414"/>
          </a:xfrm>
        </p:spPr>
        <p:txBody>
          <a:bodyPr>
            <a:normAutofit fontScale="77500" lnSpcReduction="20000"/>
          </a:bodyPr>
          <a:lstStyle/>
          <a:p>
            <a:pPr marL="0" indent="0">
              <a:buNone/>
            </a:pPr>
            <a:r>
              <a:rPr lang="fr-FR" b="1" dirty="0" smtClean="0">
                <a:solidFill>
                  <a:srgbClr val="00B0F0"/>
                </a:solidFill>
              </a:rPr>
              <a:t>Si </a:t>
            </a:r>
            <a:r>
              <a:rPr lang="fr-FR" b="1" dirty="0">
                <a:solidFill>
                  <a:srgbClr val="00B0F0"/>
                </a:solidFill>
              </a:rPr>
              <a:t>je prenais ta place (suite) </a:t>
            </a:r>
            <a:endParaRPr lang="fr-FR" dirty="0">
              <a:solidFill>
                <a:srgbClr val="00B0F0"/>
              </a:solidFill>
            </a:endParaRPr>
          </a:p>
          <a:p>
            <a:r>
              <a:rPr lang="fr-FR" dirty="0"/>
              <a:t>L’enseignant rappelle le déroulé de la séance précédente et reprend les réponses des élèves de la séquence précédente.</a:t>
            </a:r>
          </a:p>
          <a:p>
            <a:pPr lvl="0"/>
            <a:r>
              <a:rPr lang="fr-FR" dirty="0"/>
              <a:t>Inviter les élèves à jouer la scène initiale en faisant tourner les rôles des différents protagonistes (victimes, intimidateurs, spectateurs ..)</a:t>
            </a:r>
          </a:p>
          <a:p>
            <a:pPr lvl="0"/>
            <a:r>
              <a:rPr lang="fr-FR" dirty="0"/>
              <a:t>Faire exprimer les élèves spectateurs sur les émotions jouées par les acteurs </a:t>
            </a:r>
          </a:p>
          <a:p>
            <a:pPr lvl="0"/>
            <a:r>
              <a:rPr lang="fr-FR" dirty="0"/>
              <a:t>Demander à de nouveaux acteurs de jouer la situation initiale et de mettre en scène une suite à l’histoire en proposant des solutions (à partir du travail sur la séquence précédente) </a:t>
            </a:r>
          </a:p>
          <a:p>
            <a:pPr lvl="0"/>
            <a:r>
              <a:rPr lang="fr-FR" dirty="0"/>
              <a:t>Faire exprimer les élèves sur les solutions choisies par les acteurs </a:t>
            </a:r>
          </a:p>
          <a:p>
            <a:endParaRPr lang="fr-FR" dirty="0"/>
          </a:p>
        </p:txBody>
      </p:sp>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2168240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6134" y="918279"/>
            <a:ext cx="7886700" cy="994172"/>
          </a:xfrm>
        </p:spPr>
        <p:txBody>
          <a:bodyPr>
            <a:normAutofit fontScale="90000"/>
          </a:bodyPr>
          <a:lstStyle/>
          <a:p>
            <a:r>
              <a:rPr lang="fr-FR" dirty="0"/>
              <a:t>COMPRENDRE LES MOTS ET LES MAUX DU HARCELEMENT – CYCLE </a:t>
            </a:r>
            <a:r>
              <a:rPr lang="fr-FR" dirty="0" smtClean="0"/>
              <a:t>2</a:t>
            </a:r>
            <a:endParaRPr lang="fr-FR" dirty="0"/>
          </a:p>
        </p:txBody>
      </p:sp>
      <p:sp>
        <p:nvSpPr>
          <p:cNvPr id="3" name="Espace réservé du contenu 2"/>
          <p:cNvSpPr>
            <a:spLocks noGrp="1"/>
          </p:cNvSpPr>
          <p:nvPr>
            <p:ph idx="1"/>
          </p:nvPr>
        </p:nvSpPr>
        <p:spPr>
          <a:xfrm>
            <a:off x="486134" y="2125830"/>
            <a:ext cx="7008767" cy="2011443"/>
          </a:xfrm>
        </p:spPr>
        <p:txBody>
          <a:bodyPr/>
          <a:lstStyle/>
          <a:p>
            <a:pPr marL="0" indent="0">
              <a:buNone/>
            </a:pPr>
            <a:r>
              <a:rPr lang="fr-FR" dirty="0" smtClean="0">
                <a:solidFill>
                  <a:srgbClr val="00B0F0"/>
                </a:solidFill>
              </a:rPr>
              <a:t>Les incontournables :</a:t>
            </a:r>
          </a:p>
          <a:p>
            <a:pPr marL="0" indent="0">
              <a:buNone/>
            </a:pPr>
            <a:endParaRPr lang="fr-FR" dirty="0" smtClean="0">
              <a:solidFill>
                <a:srgbClr val="00B0F0"/>
              </a:solidFill>
            </a:endParaRPr>
          </a:p>
          <a:p>
            <a:r>
              <a:rPr lang="fr-FR" dirty="0" smtClean="0"/>
              <a:t>La </a:t>
            </a:r>
            <a:r>
              <a:rPr lang="fr-FR" dirty="0" err="1" smtClean="0"/>
              <a:t>co</a:t>
            </a:r>
            <a:r>
              <a:rPr lang="fr-FR" dirty="0" smtClean="0"/>
              <a:t>-construction du cadre avec les élèves </a:t>
            </a:r>
          </a:p>
          <a:p>
            <a:r>
              <a:rPr lang="fr-FR" dirty="0" smtClean="0"/>
              <a:t>Une analyse après chaque activité avec le groupe</a:t>
            </a:r>
          </a:p>
          <a:p>
            <a:r>
              <a:rPr lang="fr-FR" dirty="0" smtClean="0"/>
              <a:t>La collaboration avec des collègues intéressés par le projet </a:t>
            </a:r>
          </a:p>
          <a:p>
            <a:endParaRPr lang="fr-FR" dirty="0" smtClean="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105" y="4632723"/>
            <a:ext cx="848887" cy="349282"/>
          </a:xfrm>
          <a:prstGeom prst="rect">
            <a:avLst/>
          </a:prstGeom>
        </p:spPr>
      </p:pic>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3"/>
          <a:stretch>
            <a:fillRect/>
          </a:stretch>
        </p:blipFill>
        <p:spPr>
          <a:xfrm>
            <a:off x="0" y="0"/>
            <a:ext cx="9144000" cy="723900"/>
          </a:xfrm>
          <a:prstGeom prst="rect">
            <a:avLst/>
          </a:prstGeom>
        </p:spPr>
      </p:pic>
    </p:spTree>
    <p:extLst>
      <p:ext uri="{BB962C8B-B14F-4D97-AF65-F5344CB8AC3E}">
        <p14:creationId xmlns:p14="http://schemas.microsoft.com/office/powerpoint/2010/main" val="3855082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4102" y="1079861"/>
            <a:ext cx="6712676" cy="484245"/>
          </a:xfrm>
        </p:spPr>
        <p:txBody>
          <a:bodyPr>
            <a:normAutofit fontScale="90000"/>
          </a:bodyPr>
          <a:lstStyle/>
          <a:p>
            <a:r>
              <a:rPr lang="fr-FR" dirty="0"/>
              <a:t>COMPRENDRE LES MOTS ET LES MAUX DU HARCELEMENT </a:t>
            </a:r>
            <a:r>
              <a:rPr lang="fr-FR" dirty="0" smtClean="0"/>
              <a:t>– les </a:t>
            </a:r>
            <a:r>
              <a:rPr lang="fr-FR" dirty="0" smtClean="0"/>
              <a:t>perspectives </a:t>
            </a:r>
            <a:endParaRPr lang="fr-FR" dirty="0"/>
          </a:p>
        </p:txBody>
      </p:sp>
      <p:sp>
        <p:nvSpPr>
          <p:cNvPr id="3" name="Espace réservé du contenu 2"/>
          <p:cNvSpPr>
            <a:spLocks noGrp="1"/>
          </p:cNvSpPr>
          <p:nvPr>
            <p:ph idx="1"/>
          </p:nvPr>
        </p:nvSpPr>
        <p:spPr>
          <a:xfrm>
            <a:off x="444137" y="2194559"/>
            <a:ext cx="7505156" cy="2412037"/>
          </a:xfrm>
        </p:spPr>
        <p:txBody>
          <a:bodyPr>
            <a:normAutofit fontScale="77500" lnSpcReduction="20000"/>
          </a:bodyPr>
          <a:lstStyle/>
          <a:p>
            <a:pPr marL="0" indent="0">
              <a:buNone/>
            </a:pPr>
            <a:r>
              <a:rPr lang="fr-FR" dirty="0" smtClean="0">
                <a:solidFill>
                  <a:srgbClr val="00B0F0"/>
                </a:solidFill>
              </a:rPr>
              <a:t>Les perspectives </a:t>
            </a:r>
          </a:p>
          <a:p>
            <a:r>
              <a:rPr lang="fr-FR" dirty="0" smtClean="0"/>
              <a:t>Une progression pédagogique adaptée au socle commun de connaissances, de compétences et de culture et aux différents cycles </a:t>
            </a:r>
          </a:p>
          <a:p>
            <a:r>
              <a:rPr lang="fr-FR" dirty="0" smtClean="0"/>
              <a:t>Une volonté affichée de rendre les élèves acteurs de prévention et de faciliter la prise en main du programme « clé en main » par les enseignants ou autres personnels de l’Education Nationale </a:t>
            </a:r>
          </a:p>
          <a:p>
            <a:r>
              <a:rPr lang="fr-FR" dirty="0" err="1" smtClean="0"/>
              <a:t>Co-former</a:t>
            </a:r>
            <a:r>
              <a:rPr lang="fr-FR" dirty="0" smtClean="0"/>
              <a:t> les personnels à travers les fiches proposées </a:t>
            </a:r>
          </a:p>
          <a:p>
            <a:r>
              <a:rPr lang="fr-FR" dirty="0" smtClean="0"/>
              <a:t>Donner l’envie  aux personnels de se former sur d’autres thématiques complémentaires comme la médiation par les pairs, l’éducation à l’empathie , le </a:t>
            </a:r>
            <a:r>
              <a:rPr lang="fr-FR" dirty="0" err="1" smtClean="0"/>
              <a:t>drama</a:t>
            </a:r>
            <a:r>
              <a:rPr lang="fr-FR" dirty="0" smtClean="0"/>
              <a:t> et le théâtre social …</a:t>
            </a:r>
            <a:endParaRPr lang="fr-FR" dirty="0"/>
          </a:p>
        </p:txBody>
      </p:sp>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53228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a:extLst>
              <a:ext uri="{FF2B5EF4-FFF2-40B4-BE49-F238E27FC236}">
                <a16:creationId xmlns:a16="http://schemas.microsoft.com/office/drawing/2014/main" xmlns="" id="{4D2143E1-957F-DE45-B3AD-DD232AB254F9}"/>
              </a:ext>
            </a:extLst>
          </p:cNvPr>
          <p:cNvSpPr>
            <a:spLocks noGrp="1"/>
          </p:cNvSpPr>
          <p:nvPr>
            <p:ph type="subTitle" idx="1"/>
          </p:nvPr>
        </p:nvSpPr>
        <p:spPr>
          <a:xfrm>
            <a:off x="2736805" y="1926178"/>
            <a:ext cx="5786937" cy="1291143"/>
          </a:xfrm>
        </p:spPr>
        <p:txBody>
          <a:bodyPr/>
          <a:lstStyle/>
          <a:p>
            <a:pPr algn="l"/>
            <a:r>
              <a:rPr lang="fr-FR" sz="2400" b="1" dirty="0">
                <a:solidFill>
                  <a:schemeClr val="bg1"/>
                </a:solidFill>
                <a:latin typeface="Arial" panose="020B0604020202020204" pitchFamily="34" charset="0"/>
                <a:cs typeface="Arial" panose="020B0604020202020204" pitchFamily="34" charset="0"/>
              </a:rPr>
              <a:t>Titre de la partie</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sur deux</a:t>
            </a:r>
            <a:br>
              <a:rPr lang="fr-FR" sz="2400" b="1" dirty="0">
                <a:solidFill>
                  <a:schemeClr val="bg1"/>
                </a:solidFill>
                <a:latin typeface="Arial" panose="020B0604020202020204" pitchFamily="34" charset="0"/>
                <a:cs typeface="Arial" panose="020B0604020202020204" pitchFamily="34" charset="0"/>
              </a:rPr>
            </a:br>
            <a:r>
              <a:rPr lang="fr-FR" sz="2400" b="1" dirty="0">
                <a:solidFill>
                  <a:schemeClr val="bg1"/>
                </a:solidFill>
                <a:latin typeface="Arial" panose="020B0604020202020204" pitchFamily="34" charset="0"/>
                <a:cs typeface="Arial" panose="020B0604020202020204" pitchFamily="34" charset="0"/>
              </a:rPr>
              <a:t>ou trois lignes</a:t>
            </a:r>
          </a:p>
        </p:txBody>
      </p:sp>
      <p:pic>
        <p:nvPicPr>
          <p:cNvPr id="3" name="Image 2">
            <a:extLst>
              <a:ext uri="{FF2B5EF4-FFF2-40B4-BE49-F238E27FC236}">
                <a16:creationId xmlns:a16="http://schemas.microsoft.com/office/drawing/2014/main" xmlns="" id="{C4CE3A24-A5E8-494D-8359-5A0639F00506}"/>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07558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569A8906-F214-3B4B-9202-723F79DBA7A7}"/>
              </a:ext>
            </a:extLst>
          </p:cNvPr>
          <p:cNvPicPr>
            <a:picLocks noChangeAspect="1"/>
          </p:cNvPicPr>
          <p:nvPr/>
        </p:nvPicPr>
        <p:blipFill>
          <a:blip r:embed="rId2"/>
          <a:stretch>
            <a:fillRect/>
          </a:stretch>
        </p:blipFill>
        <p:spPr>
          <a:xfrm>
            <a:off x="0" y="0"/>
            <a:ext cx="9144000" cy="5143500"/>
          </a:xfrm>
          <a:prstGeom prst="rect">
            <a:avLst/>
          </a:prstGeom>
        </p:spPr>
      </p:pic>
      <p:sp>
        <p:nvSpPr>
          <p:cNvPr id="4" name="Sous-titre 3">
            <a:extLst>
              <a:ext uri="{FF2B5EF4-FFF2-40B4-BE49-F238E27FC236}">
                <a16:creationId xmlns:a16="http://schemas.microsoft.com/office/drawing/2014/main" xmlns="" id="{4D2143E1-957F-DE45-B3AD-DD232AB254F9}"/>
              </a:ext>
            </a:extLst>
          </p:cNvPr>
          <p:cNvSpPr>
            <a:spLocks noGrp="1"/>
          </p:cNvSpPr>
          <p:nvPr>
            <p:ph type="subTitle" idx="1"/>
          </p:nvPr>
        </p:nvSpPr>
        <p:spPr>
          <a:xfrm>
            <a:off x="2378718" y="2022095"/>
            <a:ext cx="5786937" cy="1136742"/>
          </a:xfrm>
        </p:spPr>
        <p:txBody>
          <a:bodyPr/>
          <a:lstStyle/>
          <a:p>
            <a:pPr algn="l"/>
            <a:r>
              <a:rPr lang="fr-FR" sz="2400" dirty="0"/>
              <a:t>Comprendre les mots et les maux du </a:t>
            </a:r>
            <a:r>
              <a:rPr lang="fr-FR" sz="2400" dirty="0" smtClean="0"/>
              <a:t>harcèlement – Cycle 2</a:t>
            </a:r>
            <a:endParaRPr lang="fr-FR" sz="2400" b="1" dirty="0">
              <a:solidFill>
                <a:schemeClr val="bg1"/>
              </a:solidFill>
              <a:latin typeface="Arial" panose="020B0604020202020204" pitchFamily="34" charset="0"/>
              <a:cs typeface="Arial" panose="020B0604020202020204" pitchFamily="34" charset="0"/>
            </a:endParaRPr>
          </a:p>
        </p:txBody>
      </p:sp>
      <p:cxnSp>
        <p:nvCxnSpPr>
          <p:cNvPr id="11" name="Connecteur droit 10">
            <a:extLst>
              <a:ext uri="{FF2B5EF4-FFF2-40B4-BE49-F238E27FC236}">
                <a16:creationId xmlns:a16="http://schemas.microsoft.com/office/drawing/2014/main" xmlns="" id="{B4811FB6-2F8F-BE49-8791-61C07968B74E}"/>
              </a:ext>
            </a:extLst>
          </p:cNvPr>
          <p:cNvCxnSpPr>
            <a:cxnSpLocks/>
          </p:cNvCxnSpPr>
          <p:nvPr/>
        </p:nvCxnSpPr>
        <p:spPr>
          <a:xfrm>
            <a:off x="2214464" y="2053467"/>
            <a:ext cx="0" cy="99027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81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938808"/>
            <a:ext cx="7600950" cy="658416"/>
          </a:xfrm>
        </p:spPr>
        <p:txBody>
          <a:bodyPr>
            <a:normAutofit fontScale="90000"/>
          </a:bodyPr>
          <a:lstStyle/>
          <a:p>
            <a:r>
              <a:rPr lang="fr-FR" dirty="0"/>
              <a:t>COMPRENDRE LES MOTS ET LES MAUX DU </a:t>
            </a:r>
            <a:r>
              <a:rPr lang="fr-FR" dirty="0" smtClean="0"/>
              <a:t>HARCELEMENT – cycle 2</a:t>
            </a:r>
            <a:endParaRPr lang="fr-FR" dirty="0"/>
          </a:p>
        </p:txBody>
      </p:sp>
      <p:sp>
        <p:nvSpPr>
          <p:cNvPr id="3" name="Espace réservé du contenu 2"/>
          <p:cNvSpPr>
            <a:spLocks noGrp="1"/>
          </p:cNvSpPr>
          <p:nvPr>
            <p:ph idx="1"/>
          </p:nvPr>
        </p:nvSpPr>
        <p:spPr>
          <a:xfrm>
            <a:off x="975360" y="1759131"/>
            <a:ext cx="7539990" cy="2873592"/>
          </a:xfrm>
        </p:spPr>
        <p:txBody>
          <a:bodyPr/>
          <a:lstStyle/>
          <a:p>
            <a:pPr marL="0" indent="0">
              <a:buNone/>
            </a:pPr>
            <a:r>
              <a:rPr lang="fr-FR" dirty="0">
                <a:solidFill>
                  <a:srgbClr val="00B0F0"/>
                </a:solidFill>
              </a:rPr>
              <a:t>Pour </a:t>
            </a:r>
            <a:r>
              <a:rPr lang="fr-FR" dirty="0" smtClean="0">
                <a:solidFill>
                  <a:srgbClr val="00B0F0"/>
                </a:solidFill>
              </a:rPr>
              <a:t>la séquence</a:t>
            </a:r>
            <a:r>
              <a:rPr lang="fr-FR" dirty="0">
                <a:solidFill>
                  <a:srgbClr val="00B0F0"/>
                </a:solidFill>
              </a:rPr>
              <a:t> : </a:t>
            </a:r>
          </a:p>
          <a:p>
            <a:r>
              <a:rPr lang="fr-FR" dirty="0"/>
              <a:t>Une fiche pédagogique qui décrit le cadre pédagogique , les compétences travaillées, les ressources utilisées , l’impact du travail mené </a:t>
            </a:r>
            <a:r>
              <a:rPr lang="fr-FR" dirty="0" smtClean="0"/>
              <a:t>…</a:t>
            </a:r>
            <a:endParaRPr lang="fr-FR" dirty="0"/>
          </a:p>
          <a:p>
            <a:r>
              <a:rPr lang="fr-FR" dirty="0"/>
              <a:t>Une fiche « pas à pas » pour l’enseignant qui </a:t>
            </a:r>
            <a:r>
              <a:rPr lang="fr-FR" dirty="0" smtClean="0"/>
              <a:t> le guide </a:t>
            </a:r>
            <a:r>
              <a:rPr lang="fr-FR" dirty="0"/>
              <a:t>dans le déroulement des séances avec </a:t>
            </a:r>
            <a:r>
              <a:rPr lang="fr-FR" dirty="0" smtClean="0"/>
              <a:t>le </a:t>
            </a:r>
            <a:r>
              <a:rPr lang="fr-FR" dirty="0"/>
              <a:t>timing à respecter </a:t>
            </a:r>
            <a:r>
              <a:rPr lang="fr-FR" dirty="0" smtClean="0"/>
              <a:t>et des conseils sur les consignes à donner</a:t>
            </a:r>
            <a:endParaRPr lang="fr-FR" dirty="0"/>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432" y="4092552"/>
            <a:ext cx="1349397" cy="55522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xmlns="" id="{9CACA9E5-4C2B-417C-9ECD-139069BAD0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4005" y="44975"/>
            <a:ext cx="1495824" cy="457738"/>
          </a:xfrm>
          <a:prstGeom prst="rect">
            <a:avLst/>
          </a:prstGeom>
        </p:spPr>
      </p:pic>
      <p:pic>
        <p:nvPicPr>
          <p:cNvPr id="6" name="Image 5">
            <a:extLst>
              <a:ext uri="{FF2B5EF4-FFF2-40B4-BE49-F238E27FC236}">
                <a16:creationId xmlns:a16="http://schemas.microsoft.com/office/drawing/2014/main" xmlns="" id="{54DB971E-1943-BE4E-BB56-33AB794CD289}"/>
              </a:ext>
            </a:extLst>
          </p:cNvPr>
          <p:cNvPicPr>
            <a:picLocks noChangeAspect="1"/>
          </p:cNvPicPr>
          <p:nvPr/>
        </p:nvPicPr>
        <p:blipFill>
          <a:blip r:embed="rId4"/>
          <a:stretch>
            <a:fillRect/>
          </a:stretch>
        </p:blipFill>
        <p:spPr>
          <a:xfrm>
            <a:off x="0" y="0"/>
            <a:ext cx="9144000" cy="723900"/>
          </a:xfrm>
          <a:prstGeom prst="rect">
            <a:avLst/>
          </a:prstGeom>
        </p:spPr>
      </p:pic>
    </p:spTree>
    <p:extLst>
      <p:ext uri="{BB962C8B-B14F-4D97-AF65-F5344CB8AC3E}">
        <p14:creationId xmlns:p14="http://schemas.microsoft.com/office/powerpoint/2010/main" val="93622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7690" y="1475627"/>
            <a:ext cx="7886700" cy="994172"/>
          </a:xfrm>
        </p:spPr>
        <p:txBody>
          <a:bodyPr>
            <a:normAutofit fontScale="90000"/>
          </a:bodyPr>
          <a:lstStyle/>
          <a:p>
            <a:r>
              <a:rPr lang="fr-FR" dirty="0"/>
              <a:t>COMPRENDRE LES MOTS ET LES MAUX DU </a:t>
            </a:r>
            <a:r>
              <a:rPr lang="fr-FR" dirty="0" smtClean="0"/>
              <a:t>HARCELEMENT – CYCLE 2</a:t>
            </a:r>
            <a:endParaRPr lang="fr-FR" dirty="0"/>
          </a:p>
        </p:txBody>
      </p:sp>
      <p:sp>
        <p:nvSpPr>
          <p:cNvPr id="3" name="Espace réservé du contenu 2"/>
          <p:cNvSpPr>
            <a:spLocks noGrp="1"/>
          </p:cNvSpPr>
          <p:nvPr>
            <p:ph idx="1"/>
          </p:nvPr>
        </p:nvSpPr>
        <p:spPr/>
        <p:txBody>
          <a:bodyPr/>
          <a:lstStyle/>
          <a:p>
            <a:endParaRPr lang="fr-FR" dirty="0" smtClean="0"/>
          </a:p>
          <a:p>
            <a:endParaRPr lang="fr-FR" dirty="0"/>
          </a:p>
          <a:p>
            <a:endParaRPr lang="fr-FR" dirty="0" smtClean="0"/>
          </a:p>
          <a:p>
            <a:r>
              <a:rPr lang="fr-FR" dirty="0" smtClean="0"/>
              <a:t>Séquence </a:t>
            </a:r>
            <a:r>
              <a:rPr lang="fr-FR" dirty="0"/>
              <a:t>de 2 heures divisées en 4 fois 30 minutes pour une classe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497" y="3832015"/>
            <a:ext cx="1307905" cy="538149"/>
          </a:xfrm>
          <a:prstGeom prst="rect">
            <a:avLst/>
          </a:prstGeom>
        </p:spPr>
      </p:pic>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3"/>
          <a:stretch>
            <a:fillRect/>
          </a:stretch>
        </p:blipFill>
        <p:spPr>
          <a:xfrm>
            <a:off x="0" y="0"/>
            <a:ext cx="9144000" cy="723900"/>
          </a:xfrm>
          <a:prstGeom prst="rect">
            <a:avLst/>
          </a:prstGeom>
        </p:spPr>
      </p:pic>
    </p:spTree>
    <p:extLst>
      <p:ext uri="{BB962C8B-B14F-4D97-AF65-F5344CB8AC3E}">
        <p14:creationId xmlns:p14="http://schemas.microsoft.com/office/powerpoint/2010/main" val="314886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268016"/>
            <a:ext cx="7886700" cy="994172"/>
          </a:xfrm>
        </p:spPr>
        <p:txBody>
          <a:bodyPr>
            <a:normAutofit fontScale="90000"/>
          </a:bodyPr>
          <a:lstStyle/>
          <a:p>
            <a:r>
              <a:rPr lang="fr-FR" dirty="0"/>
              <a:t>COMPRENDRE LES MOTS ET LES MAUX DU </a:t>
            </a:r>
            <a:r>
              <a:rPr lang="fr-FR" dirty="0" smtClean="0"/>
              <a:t>HARCELEMENT – CYCLE 2</a:t>
            </a:r>
            <a:endParaRPr lang="fr-FR" dirty="0"/>
          </a:p>
        </p:txBody>
      </p:sp>
      <p:sp>
        <p:nvSpPr>
          <p:cNvPr id="3" name="Espace réservé du contenu 2"/>
          <p:cNvSpPr>
            <a:spLocks noGrp="1"/>
          </p:cNvSpPr>
          <p:nvPr>
            <p:ph idx="1"/>
          </p:nvPr>
        </p:nvSpPr>
        <p:spPr>
          <a:xfrm>
            <a:off x="1515290" y="2394857"/>
            <a:ext cx="7000059" cy="2237866"/>
          </a:xfrm>
        </p:spPr>
        <p:txBody>
          <a:bodyPr>
            <a:normAutofit fontScale="85000" lnSpcReduction="10000"/>
          </a:bodyPr>
          <a:lstStyle/>
          <a:p>
            <a:pPr marL="0" indent="0">
              <a:buNone/>
            </a:pPr>
            <a:r>
              <a:rPr lang="fr-FR" dirty="0">
                <a:solidFill>
                  <a:srgbClr val="00B0F0"/>
                </a:solidFill>
              </a:rPr>
              <a:t>Compétences travaillées : </a:t>
            </a:r>
          </a:p>
          <a:p>
            <a:pPr lvl="0"/>
            <a:r>
              <a:rPr lang="fr-FR" dirty="0"/>
              <a:t>Identifier et exprimer en les régulant ses émotions et ses sentiments </a:t>
            </a:r>
          </a:p>
          <a:p>
            <a:pPr lvl="0"/>
            <a:r>
              <a:rPr lang="fr-FR" dirty="0"/>
              <a:t>S’estimer et être capable d’écoute et d’empathie </a:t>
            </a:r>
          </a:p>
          <a:p>
            <a:pPr lvl="0"/>
            <a:r>
              <a:rPr lang="fr-FR" dirty="0"/>
              <a:t>Exprimer son opinion et respecter l’opinion des autres </a:t>
            </a:r>
          </a:p>
          <a:p>
            <a:pPr lvl="0"/>
            <a:r>
              <a:rPr lang="fr-FR" dirty="0"/>
              <a:t>Accepter les différences </a:t>
            </a:r>
          </a:p>
          <a:p>
            <a:pPr lvl="0"/>
            <a:r>
              <a:rPr lang="fr-FR" dirty="0"/>
              <a:t>Être capable de coopérer </a:t>
            </a:r>
          </a:p>
          <a:p>
            <a:pPr lvl="0"/>
            <a:r>
              <a:rPr lang="fr-FR" dirty="0"/>
              <a:t>Se sentir membre d’une collectivité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4000426"/>
            <a:ext cx="898602" cy="369738"/>
          </a:xfrm>
          <a:prstGeom prst="rect">
            <a:avLst/>
          </a:prstGeom>
        </p:spPr>
      </p:pic>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3"/>
          <a:stretch>
            <a:fillRect/>
          </a:stretch>
        </p:blipFill>
        <p:spPr>
          <a:xfrm>
            <a:off x="0" y="0"/>
            <a:ext cx="9144000" cy="723900"/>
          </a:xfrm>
          <a:prstGeom prst="rect">
            <a:avLst/>
          </a:prstGeom>
        </p:spPr>
      </p:pic>
    </p:spTree>
    <p:extLst>
      <p:ext uri="{BB962C8B-B14F-4D97-AF65-F5344CB8AC3E}">
        <p14:creationId xmlns:p14="http://schemas.microsoft.com/office/powerpoint/2010/main" val="363559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604" y="1034228"/>
            <a:ext cx="7886700" cy="994172"/>
          </a:xfrm>
        </p:spPr>
        <p:txBody>
          <a:bodyPr>
            <a:normAutofit fontScale="90000"/>
          </a:bodyPr>
          <a:lstStyle/>
          <a:p>
            <a:r>
              <a:rPr lang="fr-FR" dirty="0"/>
              <a:t>COMPRENDRE LES MOTS ET LES MAUX DU HARCELEMENT – CYCLE 2</a:t>
            </a:r>
          </a:p>
        </p:txBody>
      </p:sp>
      <p:sp>
        <p:nvSpPr>
          <p:cNvPr id="3" name="Espace réservé du contenu 2"/>
          <p:cNvSpPr>
            <a:spLocks noGrp="1"/>
          </p:cNvSpPr>
          <p:nvPr>
            <p:ph idx="1"/>
          </p:nvPr>
        </p:nvSpPr>
        <p:spPr>
          <a:xfrm>
            <a:off x="628650" y="2525486"/>
            <a:ext cx="7113270" cy="2211740"/>
          </a:xfrm>
        </p:spPr>
        <p:txBody>
          <a:bodyPr>
            <a:normAutofit lnSpcReduction="10000"/>
          </a:bodyPr>
          <a:lstStyle/>
          <a:p>
            <a:pPr marL="0" indent="0">
              <a:buNone/>
            </a:pPr>
            <a:r>
              <a:rPr lang="fr-FR" dirty="0">
                <a:solidFill>
                  <a:srgbClr val="00B0F0"/>
                </a:solidFill>
              </a:rPr>
              <a:t>Impact recherché </a:t>
            </a:r>
            <a:r>
              <a:rPr lang="fr-FR" dirty="0" smtClean="0">
                <a:solidFill>
                  <a:srgbClr val="00B0F0"/>
                </a:solidFill>
              </a:rPr>
              <a:t>:</a:t>
            </a:r>
          </a:p>
          <a:p>
            <a:pPr lvl="0"/>
            <a:r>
              <a:rPr lang="fr-FR" dirty="0" smtClean="0"/>
              <a:t>cohésion </a:t>
            </a:r>
            <a:r>
              <a:rPr lang="fr-FR" dirty="0"/>
              <a:t>du groupe classe, </a:t>
            </a:r>
            <a:r>
              <a:rPr lang="fr-FR" dirty="0" smtClean="0"/>
              <a:t>interconnaissance </a:t>
            </a:r>
            <a:r>
              <a:rPr lang="fr-FR" dirty="0"/>
              <a:t>.</a:t>
            </a:r>
            <a:endParaRPr lang="fr-FR" dirty="0" smtClean="0"/>
          </a:p>
          <a:p>
            <a:pPr lvl="0"/>
            <a:r>
              <a:rPr lang="fr-FR" dirty="0" smtClean="0"/>
              <a:t>compréhension </a:t>
            </a:r>
            <a:r>
              <a:rPr lang="fr-FR" dirty="0"/>
              <a:t>des ressentis de chacun</a:t>
            </a:r>
          </a:p>
          <a:p>
            <a:pPr lvl="0"/>
            <a:r>
              <a:rPr lang="fr-FR" dirty="0"/>
              <a:t>confiance en l’adulte, communication </a:t>
            </a:r>
            <a:r>
              <a:rPr lang="fr-FR" dirty="0" smtClean="0"/>
              <a:t>favorisée avec les adultes </a:t>
            </a:r>
            <a:endParaRPr lang="fr-FR" dirty="0"/>
          </a:p>
          <a:p>
            <a:pPr lvl="0"/>
            <a:r>
              <a:rPr lang="fr-FR" dirty="0"/>
              <a:t>élève acteur de prévention </a:t>
            </a:r>
          </a:p>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920" y="3925178"/>
            <a:ext cx="1081482" cy="444985"/>
          </a:xfrm>
          <a:prstGeom prst="rect">
            <a:avLst/>
          </a:prstGeom>
        </p:spPr>
      </p:pic>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3"/>
          <a:stretch>
            <a:fillRect/>
          </a:stretch>
        </p:blipFill>
        <p:spPr>
          <a:xfrm>
            <a:off x="0" y="0"/>
            <a:ext cx="9144000" cy="723900"/>
          </a:xfrm>
          <a:prstGeom prst="rect">
            <a:avLst/>
          </a:prstGeom>
        </p:spPr>
      </p:pic>
    </p:spTree>
    <p:extLst>
      <p:ext uri="{BB962C8B-B14F-4D97-AF65-F5344CB8AC3E}">
        <p14:creationId xmlns:p14="http://schemas.microsoft.com/office/powerpoint/2010/main" val="1447535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8308" y="1193074"/>
            <a:ext cx="7400653" cy="440702"/>
          </a:xfrm>
        </p:spPr>
        <p:txBody>
          <a:bodyPr>
            <a:normAutofit fontScale="90000"/>
          </a:bodyPr>
          <a:lstStyle/>
          <a:p>
            <a:r>
              <a:rPr lang="fr-FR" dirty="0"/>
              <a:t>COMPRENDRE LES MOTS ET LES MAUX DU HARCELEMENT – CYCLE </a:t>
            </a:r>
            <a:r>
              <a:rPr lang="fr-FR" dirty="0" smtClean="0"/>
              <a:t>2 – </a:t>
            </a:r>
            <a:r>
              <a:rPr lang="fr-FR" dirty="0" smtClean="0"/>
              <a:t>séance </a:t>
            </a:r>
            <a:r>
              <a:rPr lang="fr-FR" dirty="0" smtClean="0"/>
              <a:t>1</a:t>
            </a:r>
            <a:endParaRPr lang="fr-FR" dirty="0"/>
          </a:p>
        </p:txBody>
      </p:sp>
      <p:sp>
        <p:nvSpPr>
          <p:cNvPr id="3" name="Espace réservé du contenu 2"/>
          <p:cNvSpPr>
            <a:spLocks noGrp="1"/>
          </p:cNvSpPr>
          <p:nvPr>
            <p:ph idx="1"/>
          </p:nvPr>
        </p:nvSpPr>
        <p:spPr>
          <a:xfrm>
            <a:off x="940526" y="2046513"/>
            <a:ext cx="7574824" cy="2586209"/>
          </a:xfrm>
        </p:spPr>
        <p:txBody>
          <a:bodyPr>
            <a:normAutofit fontScale="92500"/>
          </a:bodyPr>
          <a:lstStyle/>
          <a:p>
            <a:r>
              <a:rPr lang="fr-FR" dirty="0">
                <a:solidFill>
                  <a:srgbClr val="00B0F0"/>
                </a:solidFill>
              </a:rPr>
              <a:t>Le bonjour : </a:t>
            </a:r>
          </a:p>
          <a:p>
            <a:pPr marL="0" indent="0">
              <a:buNone/>
            </a:pPr>
            <a:r>
              <a:rPr lang="fr-FR" dirty="0"/>
              <a:t>Les élèves sont installés en cercle. Chaque élève à tour de rôle est invité à venir au centre du cercle et à serrer la main d’un camarade qu’il choisit. L’enseignant demande aux élèves de veiller à ce que tous les élèves soient salués. Lorsque tous les élèves ont été salués, chaque élève doit fermer les yeux , faire un petit signe à un camarade qui ferme les yeux à son tour avant d’avancer l’un vers l’autre et de se serrer la main au centre du cercle . L’activité se termine quand tous les élèves ont été salués par l’un de leurs camarades. </a:t>
            </a:r>
          </a:p>
          <a:p>
            <a:pPr marL="0" indent="0">
              <a:buNone/>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8961" y="4330922"/>
            <a:ext cx="781058" cy="300738"/>
          </a:xfrm>
          <a:prstGeom prst="rect">
            <a:avLst/>
          </a:prstGeom>
        </p:spPr>
      </p:pic>
      <p:pic>
        <p:nvPicPr>
          <p:cNvPr id="5" name="Image 4">
            <a:extLst>
              <a:ext uri="{FF2B5EF4-FFF2-40B4-BE49-F238E27FC236}">
                <a16:creationId xmlns:a16="http://schemas.microsoft.com/office/drawing/2014/main" xmlns="" id="{54DB971E-1943-BE4E-BB56-33AB794CD289}"/>
              </a:ext>
            </a:extLst>
          </p:cNvPr>
          <p:cNvPicPr>
            <a:picLocks noChangeAspect="1"/>
          </p:cNvPicPr>
          <p:nvPr/>
        </p:nvPicPr>
        <p:blipFill>
          <a:blip r:embed="rId3"/>
          <a:stretch>
            <a:fillRect/>
          </a:stretch>
        </p:blipFill>
        <p:spPr>
          <a:xfrm>
            <a:off x="0" y="0"/>
            <a:ext cx="9144000" cy="723900"/>
          </a:xfrm>
          <a:prstGeom prst="rect">
            <a:avLst/>
          </a:prstGeom>
        </p:spPr>
      </p:pic>
    </p:spTree>
    <p:extLst>
      <p:ext uri="{BB962C8B-B14F-4D97-AF65-F5344CB8AC3E}">
        <p14:creationId xmlns:p14="http://schemas.microsoft.com/office/powerpoint/2010/main" val="3734384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02256"/>
            <a:ext cx="7886700" cy="994172"/>
          </a:xfrm>
        </p:spPr>
        <p:txBody>
          <a:bodyPr>
            <a:normAutofit fontScale="90000"/>
          </a:bodyPr>
          <a:lstStyle/>
          <a:p>
            <a:r>
              <a:rPr lang="fr-FR" dirty="0"/>
              <a:t>COMPRENDRE LES MOTS ET LES MAUX DU HARCELEMENT – CYCLE </a:t>
            </a:r>
            <a:r>
              <a:rPr lang="fr-FR" dirty="0" smtClean="0"/>
              <a:t>2 – </a:t>
            </a:r>
            <a:r>
              <a:rPr lang="fr-FR" dirty="0" err="1" smtClean="0"/>
              <a:t>seance</a:t>
            </a:r>
            <a:r>
              <a:rPr lang="fr-FR" dirty="0" smtClean="0"/>
              <a:t> 1</a:t>
            </a:r>
            <a:endParaRPr lang="fr-FR" dirty="0"/>
          </a:p>
        </p:txBody>
      </p:sp>
      <p:sp>
        <p:nvSpPr>
          <p:cNvPr id="3" name="Espace réservé du contenu 2"/>
          <p:cNvSpPr>
            <a:spLocks noGrp="1"/>
          </p:cNvSpPr>
          <p:nvPr>
            <p:ph idx="1"/>
          </p:nvPr>
        </p:nvSpPr>
        <p:spPr>
          <a:xfrm>
            <a:off x="733153" y="2266202"/>
            <a:ext cx="6721384" cy="2621298"/>
          </a:xfrm>
        </p:spPr>
        <p:txBody>
          <a:bodyPr>
            <a:normAutofit fontScale="85000" lnSpcReduction="20000"/>
          </a:bodyPr>
          <a:lstStyle/>
          <a:p>
            <a:pPr marL="0" indent="0">
              <a:buNone/>
            </a:pPr>
            <a:r>
              <a:rPr lang="fr-FR" dirty="0" smtClean="0">
                <a:solidFill>
                  <a:srgbClr val="00B0F0"/>
                </a:solidFill>
              </a:rPr>
              <a:t>La cocotte en papier</a:t>
            </a:r>
          </a:p>
          <a:p>
            <a:r>
              <a:rPr lang="fr-FR" dirty="0"/>
              <a:t>Chaque élève se voit remettre une cocotte en </a:t>
            </a:r>
            <a:r>
              <a:rPr lang="fr-FR" dirty="0" smtClean="0"/>
              <a:t>papier </a:t>
            </a:r>
            <a:r>
              <a:rPr lang="fr-FR" dirty="0"/>
              <a:t>. Il est invité à aller à la rencontre d’un camarade pour lui demander un chiffre. En fonction de l’image sur laquelle l’élève tombe, il pose la question qui est au dos de l’image au camarade qu’il a rencontré. Ensuite, il va à la rencontre d’un autre camarade.</a:t>
            </a:r>
          </a:p>
          <a:p>
            <a:r>
              <a:rPr lang="fr-FR" dirty="0"/>
              <a:t>Lorsque chaque élève a rencontré au moins 5 camarades, les élèves se retrouvent en cercle et font part des informations obtenues sur leurs camarades. L’enseignant peut demander des compléments d’informations.</a:t>
            </a:r>
          </a:p>
          <a:p>
            <a:pPr marL="0" indent="0">
              <a:buNone/>
            </a:pPr>
            <a:r>
              <a:rPr lang="fr-FR" dirty="0" smtClean="0"/>
              <a: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323" y="3990517"/>
            <a:ext cx="1015987" cy="1048760"/>
          </a:xfrm>
          <a:prstGeom prst="rect">
            <a:avLst/>
          </a:prstGeom>
        </p:spPr>
      </p:pic>
      <p:pic>
        <p:nvPicPr>
          <p:cNvPr id="7" name="Image 6">
            <a:extLst>
              <a:ext uri="{FF2B5EF4-FFF2-40B4-BE49-F238E27FC236}">
                <a16:creationId xmlns:a16="http://schemas.microsoft.com/office/drawing/2014/main" xmlns="" id="{54DB971E-1943-BE4E-BB56-33AB794CD289}"/>
              </a:ext>
            </a:extLst>
          </p:cNvPr>
          <p:cNvPicPr>
            <a:picLocks noChangeAspect="1"/>
          </p:cNvPicPr>
          <p:nvPr/>
        </p:nvPicPr>
        <p:blipFill>
          <a:blip r:embed="rId3"/>
          <a:stretch>
            <a:fillRect/>
          </a:stretch>
        </p:blipFill>
        <p:spPr>
          <a:xfrm>
            <a:off x="0" y="0"/>
            <a:ext cx="9144000" cy="723900"/>
          </a:xfrm>
          <a:prstGeom prst="rect">
            <a:avLst/>
          </a:prstGeom>
        </p:spPr>
      </p:pic>
    </p:spTree>
    <p:extLst>
      <p:ext uri="{BB962C8B-B14F-4D97-AF65-F5344CB8AC3E}">
        <p14:creationId xmlns:p14="http://schemas.microsoft.com/office/powerpoint/2010/main" val="388326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0772" y="839938"/>
            <a:ext cx="7202456" cy="786926"/>
          </a:xfrm>
        </p:spPr>
        <p:txBody>
          <a:bodyPr>
            <a:normAutofit fontScale="90000"/>
          </a:bodyPr>
          <a:lstStyle/>
          <a:p>
            <a:r>
              <a:rPr lang="fr-FR" dirty="0"/>
              <a:t>COMPRENDRE LES MOTS ET LES MAUX DU HARCELEMENT – CYCLE </a:t>
            </a:r>
            <a:r>
              <a:rPr lang="fr-FR" dirty="0" smtClean="0"/>
              <a:t>2 – </a:t>
            </a:r>
            <a:r>
              <a:rPr lang="fr-FR" dirty="0" smtClean="0"/>
              <a:t>Séance </a:t>
            </a:r>
            <a:r>
              <a:rPr lang="fr-FR" dirty="0" smtClean="0"/>
              <a:t>2</a:t>
            </a:r>
            <a:endParaRPr lang="fr-FR" dirty="0"/>
          </a:p>
        </p:txBody>
      </p:sp>
      <p:sp>
        <p:nvSpPr>
          <p:cNvPr id="3" name="Espace réservé du contenu 2"/>
          <p:cNvSpPr>
            <a:spLocks noGrp="1"/>
          </p:cNvSpPr>
          <p:nvPr>
            <p:ph idx="1"/>
          </p:nvPr>
        </p:nvSpPr>
        <p:spPr>
          <a:xfrm>
            <a:off x="400594" y="1837508"/>
            <a:ext cx="7627076" cy="2629752"/>
          </a:xfrm>
        </p:spPr>
        <p:txBody>
          <a:bodyPr>
            <a:normAutofit fontScale="92500" lnSpcReduction="20000"/>
          </a:bodyPr>
          <a:lstStyle/>
          <a:p>
            <a:pPr marL="0" indent="0">
              <a:buNone/>
            </a:pPr>
            <a:r>
              <a:rPr lang="fr-FR" dirty="0" smtClean="0">
                <a:solidFill>
                  <a:srgbClr val="00B0F0"/>
                </a:solidFill>
              </a:rPr>
              <a:t>Le mime des émotions </a:t>
            </a:r>
          </a:p>
          <a:p>
            <a:r>
              <a:rPr lang="fr-FR" dirty="0"/>
              <a:t>Les élèves sont invités à piocher une émotion et à la mimer devant les camarades.  Les élèves sont amenés à deviner l’émotion jouée. Selon le niveau de classe de l’élève, les émotions à mimer seront plus ou moins complexes</a:t>
            </a:r>
            <a:r>
              <a:rPr lang="fr-FR" dirty="0" smtClean="0"/>
              <a:t>.</a:t>
            </a:r>
          </a:p>
          <a:p>
            <a:pPr lvl="1">
              <a:buFont typeface="Wingdings" panose="05000000000000000000" pitchFamily="2" charset="2"/>
              <a:buChar char="§"/>
            </a:pPr>
            <a:r>
              <a:rPr lang="fr-FR" dirty="0"/>
              <a:t>CP : joie, peur, tristesse, colère, surprise, dégoût </a:t>
            </a:r>
          </a:p>
          <a:p>
            <a:pPr lvl="1">
              <a:buFont typeface="Wingdings" panose="05000000000000000000" pitchFamily="2" charset="2"/>
              <a:buChar char="§"/>
            </a:pPr>
            <a:r>
              <a:rPr lang="fr-FR" dirty="0"/>
              <a:t>CE1 : content, furieux, effrayé, agressif, malheureux, déçu </a:t>
            </a:r>
          </a:p>
          <a:p>
            <a:pPr lvl="1">
              <a:buFont typeface="Wingdings" panose="05000000000000000000" pitchFamily="2" charset="2"/>
              <a:buChar char="§"/>
            </a:pPr>
            <a:r>
              <a:rPr lang="fr-FR" dirty="0"/>
              <a:t>CE2 :   gai, terrifié, soucieux, déçu, excité, fautif</a:t>
            </a:r>
          </a:p>
          <a:p>
            <a:r>
              <a:rPr lang="fr-FR" dirty="0" smtClean="0"/>
              <a:t>Des </a:t>
            </a:r>
            <a:r>
              <a:rPr lang="fr-FR" dirty="0"/>
              <a:t>photos sont prises (avec </a:t>
            </a:r>
            <a:r>
              <a:rPr lang="fr-FR" dirty="0" smtClean="0"/>
              <a:t>accord des parents </a:t>
            </a:r>
            <a:r>
              <a:rPr lang="fr-FR" dirty="0"/>
              <a:t>pour une utilisation pédagogique) afin d’être visionnées et analysées par les élèves.</a:t>
            </a:r>
          </a:p>
          <a:p>
            <a:endParaRPr lang="fr-FR" dirty="0"/>
          </a:p>
        </p:txBody>
      </p:sp>
      <p:pic>
        <p:nvPicPr>
          <p:cNvPr id="6" name="Image 5">
            <a:extLst>
              <a:ext uri="{FF2B5EF4-FFF2-40B4-BE49-F238E27FC236}">
                <a16:creationId xmlns:a16="http://schemas.microsoft.com/office/drawing/2014/main" xmlns="" id="{54DB971E-1943-BE4E-BB56-33AB794CD289}"/>
              </a:ext>
            </a:extLst>
          </p:cNvPr>
          <p:cNvPicPr>
            <a:picLocks noChangeAspect="1"/>
          </p:cNvPicPr>
          <p:nvPr/>
        </p:nvPicPr>
        <p:blipFill>
          <a:blip r:embed="rId2"/>
          <a:stretch>
            <a:fillRect/>
          </a:stretch>
        </p:blipFill>
        <p:spPr>
          <a:xfrm>
            <a:off x="0" y="0"/>
            <a:ext cx="9144000" cy="723900"/>
          </a:xfrm>
          <a:prstGeom prst="rect">
            <a:avLst/>
          </a:prstGeom>
        </p:spPr>
      </p:pic>
    </p:spTree>
    <p:extLst>
      <p:ext uri="{BB962C8B-B14F-4D97-AF65-F5344CB8AC3E}">
        <p14:creationId xmlns:p14="http://schemas.microsoft.com/office/powerpoint/2010/main" val="365206368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514</Words>
  <Application>Microsoft Office PowerPoint</Application>
  <PresentationFormat>Affichage à l'écran (16:9)</PresentationFormat>
  <Paragraphs>70</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COMPRENDRE LES MOTS ET LES MAUX DU HARCELEMENT – cycle 2</vt:lpstr>
      <vt:lpstr>COMPRENDRE LES MOTS ET LES MAUX DU HARCELEMENT – CYCLE 2</vt:lpstr>
      <vt:lpstr>COMPRENDRE LES MOTS ET LES MAUX DU HARCELEMENT – CYCLE 2</vt:lpstr>
      <vt:lpstr>COMPRENDRE LES MOTS ET LES MAUX DU HARCELEMENT – CYCLE 2</vt:lpstr>
      <vt:lpstr>COMPRENDRE LES MOTS ET LES MAUX DU HARCELEMENT – CYCLE 2 – séance 1</vt:lpstr>
      <vt:lpstr>COMPRENDRE LES MOTS ET LES MAUX DU HARCELEMENT – CYCLE 2 – seance 1</vt:lpstr>
      <vt:lpstr>COMPRENDRE LES MOTS ET LES MAUX DU HARCELEMENT – CYCLE 2 – Séance 2</vt:lpstr>
      <vt:lpstr>COMPRENDRE LES MOTS ET LES MAUX DU HARCELEMENT – CYCLE 2 – SEANCE 3</vt:lpstr>
      <vt:lpstr>COMPRENDRE LES MOTS ET LES MAUX DU HARCELEMENT – CYCLE 2 –SEANCE 4</vt:lpstr>
      <vt:lpstr>COMPRENDRE LES MOTS ET LES MAUX DU HARCELEMENT – CYCLE 2</vt:lpstr>
      <vt:lpstr>COMPRENDRE LES MOTS ET LES MAUX DU HARCELEMENT – les perspectives </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Administration centrale</cp:lastModifiedBy>
  <cp:revision>23</cp:revision>
  <cp:lastPrinted>2021-09-13T08:55:17Z</cp:lastPrinted>
  <dcterms:created xsi:type="dcterms:W3CDTF">2021-09-13T08:09:15Z</dcterms:created>
  <dcterms:modified xsi:type="dcterms:W3CDTF">2021-09-14T12:56:55Z</dcterms:modified>
</cp:coreProperties>
</file>